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2" d="100"/>
          <a:sy n="62" d="100"/>
        </p:scale>
        <p:origin x="1488"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D4E0-DFD3-4189-B397-FB7438BE6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BF1015-7DB1-4D80-91F2-89F5F1C33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7B9D25-F798-4368-944B-9F7226E09C7A}"/>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8EA75AC4-E7E8-4DC9-B129-CCF2AA00F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D1BD9-DA93-42AE-A280-FA343020105A}"/>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60856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649D-465C-4662-9FEA-D0B34C365A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77515-F54E-402E-BD7A-27CE7257B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6253A-1D31-494E-8F53-023EFDF21BD9}"/>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0D93B5DF-782C-4736-B5BF-CBAE9A4A1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208B4-E077-4FEF-BBEF-1D68DA8EC6E4}"/>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362857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15206-C1C9-408E-895F-EA066A70FB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846325-E7AD-46DE-8202-B4169976D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FAE8B-B364-40F4-B728-4228983C760E}"/>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88D1609B-1618-424B-99C2-E4712E31E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B4126-6CFD-4042-906D-D42C4E4E6E86}"/>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28326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3686-067A-4F15-880F-1A44F03E3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5A93E-9594-427B-85EC-1E86E0391D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923A5-1DCC-4876-8667-358E0A5D2C8F}"/>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B00C5B0C-EDF8-4A7E-95CF-38C26EC46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C2FBB-F271-40F8-BE1F-91BF5A55D863}"/>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234443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6AB0-30C0-4DA3-B9C9-6BBAFBE90F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78E37-38DF-4918-BB49-34F4D5B8C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68AD2-6917-4C43-AA62-59419192AADC}"/>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BC9FFDC3-0FE9-402B-8054-57AF24DD6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460F2-8380-4B90-8073-1EFD39716EAE}"/>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177177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75A8-9169-4DD7-89EE-F4991D1335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DFB6D4-AC61-4345-B2D7-9A43E37760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75EA13-AC7D-4341-B03B-A0E6F7D9E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DC87E-FC50-4A11-BE0F-86DA82F91E59}"/>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6" name="Footer Placeholder 5">
            <a:extLst>
              <a:ext uri="{FF2B5EF4-FFF2-40B4-BE49-F238E27FC236}">
                <a16:creationId xmlns:a16="http://schemas.microsoft.com/office/drawing/2014/main" id="{ABFDA4CC-D6F0-4971-B05D-7EA4398DED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342D1-5F18-409A-BF71-AE26D34CCF5D}"/>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333624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E8CB-CC50-4C65-AB4F-6A3D879EDD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12E696-B452-480B-A829-C9F21C255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850B6D-5571-4460-BE27-345AE23BD7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183D32-569C-49F5-BE56-CD7C801726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19BD3-093F-4061-B7C5-C8EC0D7ECB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FEBC67-19B2-4C99-965F-7A10688A72F1}"/>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8" name="Footer Placeholder 7">
            <a:extLst>
              <a:ext uri="{FF2B5EF4-FFF2-40B4-BE49-F238E27FC236}">
                <a16:creationId xmlns:a16="http://schemas.microsoft.com/office/drawing/2014/main" id="{3AF87EC2-16E3-40E8-BBDF-809616EB4E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6EE6F0-0BEB-40DF-852F-3CE1B3E1D100}"/>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424346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10F7-BFDB-4E4B-B6F8-938CB2D0FF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F2D95-E728-4C8B-B137-5031FDA38171}"/>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4" name="Footer Placeholder 3">
            <a:extLst>
              <a:ext uri="{FF2B5EF4-FFF2-40B4-BE49-F238E27FC236}">
                <a16:creationId xmlns:a16="http://schemas.microsoft.com/office/drawing/2014/main" id="{151DC5ED-1362-4485-8028-71E071B9E7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77BB2A-038C-45BA-80D8-8C97525BEFAF}"/>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353219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593B0-CD55-4B2B-9B51-4807CC66DB38}"/>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3" name="Footer Placeholder 2">
            <a:extLst>
              <a:ext uri="{FF2B5EF4-FFF2-40B4-BE49-F238E27FC236}">
                <a16:creationId xmlns:a16="http://schemas.microsoft.com/office/drawing/2014/main" id="{BB2F36AA-E306-4085-9DD9-ACC9A08B66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A373-11B9-4D01-AF1D-21D71AAA129F}"/>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277098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A599-1FDF-4301-BC50-BAECA4A4B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7676B9-8366-421F-98C7-B990D0BFB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CDBB0C-DE7D-4927-8DC8-4070EF580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4184D-7D72-47CE-8FD5-46316F70C7FF}"/>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6" name="Footer Placeholder 5">
            <a:extLst>
              <a:ext uri="{FF2B5EF4-FFF2-40B4-BE49-F238E27FC236}">
                <a16:creationId xmlns:a16="http://schemas.microsoft.com/office/drawing/2014/main" id="{CB9F06C0-2392-47C8-B221-F17206915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D708C-F29B-452F-AB57-88C0044598B9}"/>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192454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C84D-16A7-47D3-ADD3-019190F90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9443CA-D9F0-4173-BBAB-DDC35970C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2FD1E4-4B85-4CAE-9C35-25E9C5832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6EF54-1A3A-4FAC-B992-272E37EE037E}"/>
              </a:ext>
            </a:extLst>
          </p:cNvPr>
          <p:cNvSpPr>
            <a:spLocks noGrp="1"/>
          </p:cNvSpPr>
          <p:nvPr>
            <p:ph type="dt" sz="half" idx="10"/>
          </p:nvPr>
        </p:nvSpPr>
        <p:spPr/>
        <p:txBody>
          <a:bodyPr/>
          <a:lstStyle/>
          <a:p>
            <a:fld id="{9AFE05B5-951D-48B9-9F6B-E361BCB2268E}" type="datetimeFigureOut">
              <a:rPr lang="en-US" smtClean="0"/>
              <a:t>4/11/2021</a:t>
            </a:fld>
            <a:endParaRPr lang="en-US"/>
          </a:p>
        </p:txBody>
      </p:sp>
      <p:sp>
        <p:nvSpPr>
          <p:cNvPr id="6" name="Footer Placeholder 5">
            <a:extLst>
              <a:ext uri="{FF2B5EF4-FFF2-40B4-BE49-F238E27FC236}">
                <a16:creationId xmlns:a16="http://schemas.microsoft.com/office/drawing/2014/main" id="{A34052FB-1448-44E1-9771-19C4DF494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34B7B-4199-495C-99DF-7024F68777ED}"/>
              </a:ext>
            </a:extLst>
          </p:cNvPr>
          <p:cNvSpPr>
            <a:spLocks noGrp="1"/>
          </p:cNvSpPr>
          <p:nvPr>
            <p:ph type="sldNum" sz="quarter" idx="12"/>
          </p:nvPr>
        </p:nvSpPr>
        <p:spPr/>
        <p:txBody>
          <a:bodyPr/>
          <a:lstStyle/>
          <a:p>
            <a:fld id="{A4BE54CF-8F57-4FC6-A01B-17472BCA7B18}" type="slidenum">
              <a:rPr lang="en-US" smtClean="0"/>
              <a:t>‹#›</a:t>
            </a:fld>
            <a:endParaRPr lang="en-US"/>
          </a:p>
        </p:txBody>
      </p:sp>
    </p:spTree>
    <p:extLst>
      <p:ext uri="{BB962C8B-B14F-4D97-AF65-F5344CB8AC3E}">
        <p14:creationId xmlns:p14="http://schemas.microsoft.com/office/powerpoint/2010/main" val="202049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DC094-CFCE-4CA2-9B1B-A96A8D065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08CD9-335C-494B-9AD6-DC1B45DB5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27B2BF-F6A6-4456-B2BE-BAA717368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05B5-951D-48B9-9F6B-E361BCB2268E}" type="datetimeFigureOut">
              <a:rPr lang="en-US" smtClean="0"/>
              <a:t>4/11/2021</a:t>
            </a:fld>
            <a:endParaRPr lang="en-US"/>
          </a:p>
        </p:txBody>
      </p:sp>
      <p:sp>
        <p:nvSpPr>
          <p:cNvPr id="5" name="Footer Placeholder 4">
            <a:extLst>
              <a:ext uri="{FF2B5EF4-FFF2-40B4-BE49-F238E27FC236}">
                <a16:creationId xmlns:a16="http://schemas.microsoft.com/office/drawing/2014/main" id="{603ECA63-28F3-4ABD-8141-69EA208E80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C16C1B-2A04-4EDF-9F13-74A19003A2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54CF-8F57-4FC6-A01B-17472BCA7B18}" type="slidenum">
              <a:rPr lang="en-US" smtClean="0"/>
              <a:t>‹#›</a:t>
            </a:fld>
            <a:endParaRPr lang="en-US"/>
          </a:p>
        </p:txBody>
      </p:sp>
    </p:spTree>
    <p:extLst>
      <p:ext uri="{BB962C8B-B14F-4D97-AF65-F5344CB8AC3E}">
        <p14:creationId xmlns:p14="http://schemas.microsoft.com/office/powerpoint/2010/main" val="639851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ronitf/heart-disease-uc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12B3-69CE-49CD-B0D4-1D93AF53EDB3}"/>
              </a:ext>
            </a:extLst>
          </p:cNvPr>
          <p:cNvSpPr>
            <a:spLocks noGrp="1"/>
          </p:cNvSpPr>
          <p:nvPr>
            <p:ph type="ctrTitle"/>
          </p:nvPr>
        </p:nvSpPr>
        <p:spPr/>
        <p:txBody>
          <a:bodyPr/>
          <a:lstStyle/>
          <a:p>
            <a:r>
              <a:rPr lang="en-US" dirty="0"/>
              <a:t>Heart Disease Prediction with Machine Learning</a:t>
            </a:r>
          </a:p>
        </p:txBody>
      </p:sp>
      <p:sp>
        <p:nvSpPr>
          <p:cNvPr id="3" name="Subtitle 2">
            <a:extLst>
              <a:ext uri="{FF2B5EF4-FFF2-40B4-BE49-F238E27FC236}">
                <a16:creationId xmlns:a16="http://schemas.microsoft.com/office/drawing/2014/main" id="{15CDD1F7-7413-4029-B4C4-DD46914757F8}"/>
              </a:ext>
            </a:extLst>
          </p:cNvPr>
          <p:cNvSpPr>
            <a:spLocks noGrp="1"/>
          </p:cNvSpPr>
          <p:nvPr>
            <p:ph type="subTitle" idx="1"/>
          </p:nvPr>
        </p:nvSpPr>
        <p:spPr/>
        <p:txBody>
          <a:bodyPr/>
          <a:lstStyle/>
          <a:p>
            <a:r>
              <a:rPr lang="en-US" dirty="0"/>
              <a:t>Aritzi Piedras Silva</a:t>
            </a:r>
          </a:p>
          <a:p>
            <a:r>
              <a:rPr lang="en-US" dirty="0"/>
              <a:t>DSC 680 Spring 2021</a:t>
            </a:r>
          </a:p>
          <a:p>
            <a:r>
              <a:rPr lang="en-US" dirty="0"/>
              <a:t>First Project – Milestone4</a:t>
            </a:r>
          </a:p>
        </p:txBody>
      </p:sp>
      <p:pic>
        <p:nvPicPr>
          <p:cNvPr id="4" name="Recorded Sound">
            <a:hlinkClick r:id="" action="ppaction://media"/>
            <a:extLst>
              <a:ext uri="{FF2B5EF4-FFF2-40B4-BE49-F238E27FC236}">
                <a16:creationId xmlns:a16="http://schemas.microsoft.com/office/drawing/2014/main" id="{3285696F-684B-47B0-B036-F71ADF9077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0030" y="5785683"/>
            <a:ext cx="487363" cy="487363"/>
          </a:xfrm>
          <a:prstGeom prst="rect">
            <a:avLst/>
          </a:prstGeom>
        </p:spPr>
      </p:pic>
    </p:spTree>
    <p:extLst>
      <p:ext uri="{BB962C8B-B14F-4D97-AF65-F5344CB8AC3E}">
        <p14:creationId xmlns:p14="http://schemas.microsoft.com/office/powerpoint/2010/main" val="190004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336B2-A8F4-4C66-9B36-84C3EBC2DC94}"/>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gn="ctr"/>
            <a:r>
              <a:rPr lang="en-US" sz="4000" b="1" dirty="0"/>
              <a:t>Model Fitting</a:t>
            </a:r>
            <a:br>
              <a:rPr lang="en-US" sz="4000" b="1" dirty="0"/>
            </a:br>
            <a:r>
              <a:rPr lang="en-US" sz="4000" b="1" dirty="0"/>
              <a:t>Prepare for modeling</a:t>
            </a:r>
          </a:p>
        </p:txBody>
      </p:sp>
      <p:sp>
        <p:nvSpPr>
          <p:cNvPr id="3" name="Content Placeholder 2">
            <a:extLst>
              <a:ext uri="{FF2B5EF4-FFF2-40B4-BE49-F238E27FC236}">
                <a16:creationId xmlns:a16="http://schemas.microsoft.com/office/drawing/2014/main" id="{E963CA20-63BC-468C-9629-EC0BE34F8FCF}"/>
              </a:ext>
            </a:extLst>
          </p:cNvPr>
          <p:cNvSpPr>
            <a:spLocks noGrp="1"/>
          </p:cNvSpPr>
          <p:nvPr>
            <p:ph sz="half" idx="1"/>
          </p:nvPr>
        </p:nvSpPr>
        <p:spPr>
          <a:xfrm>
            <a:off x="838200" y="1847128"/>
            <a:ext cx="3990968" cy="4272681"/>
          </a:xfrm>
        </p:spPr>
        <p:txBody>
          <a:bodyPr vert="horz" lIns="91440" tIns="45720" rIns="91440" bIns="45720" rtlCol="0">
            <a:normAutofit/>
          </a:bodyPr>
          <a:lstStyle/>
          <a:p>
            <a:r>
              <a:rPr lang="en-US" sz="2000"/>
              <a:t>Assigned: the 13 features to ‘Predictors’ variable and ‘Target’ to the target feature. </a:t>
            </a:r>
          </a:p>
          <a:p>
            <a:r>
              <a:rPr lang="en-US" sz="2000"/>
              <a:t>Split dataset into training set and test set</a:t>
            </a:r>
          </a:p>
          <a:p>
            <a:r>
              <a:rPr lang="en-US" sz="2000"/>
              <a:t>Standardized the data so that the distribution will have a mean of 0 and standard deviation of 1. </a:t>
            </a:r>
          </a:p>
        </p:txBody>
      </p:sp>
      <p:pic>
        <p:nvPicPr>
          <p:cNvPr id="6" name="Content Placeholder 5">
            <a:extLst>
              <a:ext uri="{FF2B5EF4-FFF2-40B4-BE49-F238E27FC236}">
                <a16:creationId xmlns:a16="http://schemas.microsoft.com/office/drawing/2014/main" id="{017EB391-2891-4FB7-BAFC-FA47BDE94500}"/>
              </a:ext>
            </a:extLst>
          </p:cNvPr>
          <p:cNvPicPr>
            <a:picLocks noGrp="1" noChangeAspect="1"/>
          </p:cNvPicPr>
          <p:nvPr>
            <p:ph sz="half" idx="2"/>
          </p:nvPr>
        </p:nvPicPr>
        <p:blipFill rotWithShape="1">
          <a:blip r:embed="rId4"/>
          <a:srcRect r="1201" b="2"/>
          <a:stretch/>
        </p:blipFill>
        <p:spPr>
          <a:xfrm>
            <a:off x="5191128" y="1847129"/>
            <a:ext cx="6162670" cy="4272677"/>
          </a:xfrm>
          <a:prstGeom prst="rect">
            <a:avLst/>
          </a:prstGeom>
        </p:spPr>
      </p:pic>
      <p:pic>
        <p:nvPicPr>
          <p:cNvPr id="7" name="Recorded Sound">
            <a:hlinkClick r:id="" action="ppaction://media"/>
            <a:extLst>
              <a:ext uri="{FF2B5EF4-FFF2-40B4-BE49-F238E27FC236}">
                <a16:creationId xmlns:a16="http://schemas.microsoft.com/office/drawing/2014/main" id="{E80DA398-955A-4A6E-AAC8-4E9B34EC1A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5822172"/>
            <a:ext cx="487363" cy="487363"/>
          </a:xfrm>
          <a:prstGeom prst="rect">
            <a:avLst/>
          </a:prstGeom>
        </p:spPr>
      </p:pic>
    </p:spTree>
    <p:extLst>
      <p:ext uri="{BB962C8B-B14F-4D97-AF65-F5344CB8AC3E}">
        <p14:creationId xmlns:p14="http://schemas.microsoft.com/office/powerpoint/2010/main" val="8472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DBB9-27BE-4399-9289-123D356E510B}"/>
              </a:ext>
            </a:extLst>
          </p:cNvPr>
          <p:cNvSpPr>
            <a:spLocks noGrp="1"/>
          </p:cNvSpPr>
          <p:nvPr>
            <p:ph type="title"/>
          </p:nvPr>
        </p:nvSpPr>
        <p:spPr>
          <a:xfrm>
            <a:off x="762000" y="264423"/>
            <a:ext cx="10515600" cy="1325563"/>
          </a:xfrm>
        </p:spPr>
        <p:txBody>
          <a:bodyPr/>
          <a:lstStyle/>
          <a:p>
            <a:pPr algn="ctr"/>
            <a:r>
              <a:rPr lang="en-US" dirty="0"/>
              <a:t>Model Fitting </a:t>
            </a:r>
            <a:br>
              <a:rPr lang="en-US" dirty="0"/>
            </a:br>
            <a:r>
              <a:rPr lang="en-US" b="1" dirty="0"/>
              <a:t>Logistic Regression</a:t>
            </a:r>
          </a:p>
        </p:txBody>
      </p:sp>
      <p:sp>
        <p:nvSpPr>
          <p:cNvPr id="3" name="Content Placeholder 2">
            <a:extLst>
              <a:ext uri="{FF2B5EF4-FFF2-40B4-BE49-F238E27FC236}">
                <a16:creationId xmlns:a16="http://schemas.microsoft.com/office/drawing/2014/main" id="{DCB867B4-BAA3-4A15-B4D6-ED51A81D25CD}"/>
              </a:ext>
            </a:extLst>
          </p:cNvPr>
          <p:cNvSpPr>
            <a:spLocks noGrp="1"/>
          </p:cNvSpPr>
          <p:nvPr>
            <p:ph sz="half" idx="1"/>
          </p:nvPr>
        </p:nvSpPr>
        <p:spPr/>
        <p:txBody>
          <a:bodyPr/>
          <a:lstStyle/>
          <a:p>
            <a:r>
              <a:rPr lang="en-US" dirty="0"/>
              <a:t>Logistic Regression had a performance of 85.25%.</a:t>
            </a:r>
          </a:p>
          <a:p>
            <a:pPr marL="0" indent="0">
              <a:buNone/>
            </a:pPr>
            <a:endParaRPr lang="en-US" dirty="0"/>
          </a:p>
        </p:txBody>
      </p:sp>
      <p:pic>
        <p:nvPicPr>
          <p:cNvPr id="6" name="Content Placeholder 5">
            <a:extLst>
              <a:ext uri="{FF2B5EF4-FFF2-40B4-BE49-F238E27FC236}">
                <a16:creationId xmlns:a16="http://schemas.microsoft.com/office/drawing/2014/main" id="{DC7DF131-AB42-467C-B24F-40151C0647C4}"/>
              </a:ext>
            </a:extLst>
          </p:cNvPr>
          <p:cNvPicPr>
            <a:picLocks noGrp="1" noChangeAspect="1"/>
          </p:cNvPicPr>
          <p:nvPr>
            <p:ph sz="half" idx="2"/>
          </p:nvPr>
        </p:nvPicPr>
        <p:blipFill>
          <a:blip r:embed="rId4"/>
          <a:stretch>
            <a:fillRect/>
          </a:stretch>
        </p:blipFill>
        <p:spPr>
          <a:xfrm>
            <a:off x="6262511" y="1825625"/>
            <a:ext cx="5181600" cy="1704391"/>
          </a:xfrm>
        </p:spPr>
      </p:pic>
      <p:pic>
        <p:nvPicPr>
          <p:cNvPr id="8" name="Picture 7">
            <a:extLst>
              <a:ext uri="{FF2B5EF4-FFF2-40B4-BE49-F238E27FC236}">
                <a16:creationId xmlns:a16="http://schemas.microsoft.com/office/drawing/2014/main" id="{DB4E87A6-0AA5-4BD1-9A0A-C02767994AF6}"/>
              </a:ext>
            </a:extLst>
          </p:cNvPr>
          <p:cNvPicPr>
            <a:picLocks noChangeAspect="1"/>
          </p:cNvPicPr>
          <p:nvPr/>
        </p:nvPicPr>
        <p:blipFill>
          <a:blip r:embed="rId5"/>
          <a:stretch>
            <a:fillRect/>
          </a:stretch>
        </p:blipFill>
        <p:spPr>
          <a:xfrm>
            <a:off x="6262511" y="4001294"/>
            <a:ext cx="4886325" cy="1381125"/>
          </a:xfrm>
          <a:prstGeom prst="rect">
            <a:avLst/>
          </a:prstGeom>
        </p:spPr>
      </p:pic>
      <p:pic>
        <p:nvPicPr>
          <p:cNvPr id="9" name="Recorded Sound">
            <a:hlinkClick r:id="" action="ppaction://media"/>
            <a:extLst>
              <a:ext uri="{FF2B5EF4-FFF2-40B4-BE49-F238E27FC236}">
                <a16:creationId xmlns:a16="http://schemas.microsoft.com/office/drawing/2014/main" id="{1E0554EA-F3E2-4CB4-A7B4-DA24D07ABE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637" y="6176963"/>
            <a:ext cx="487363" cy="487363"/>
          </a:xfrm>
          <a:prstGeom prst="rect">
            <a:avLst/>
          </a:prstGeom>
        </p:spPr>
      </p:pic>
    </p:spTree>
    <p:extLst>
      <p:ext uri="{BB962C8B-B14F-4D97-AF65-F5344CB8AC3E}">
        <p14:creationId xmlns:p14="http://schemas.microsoft.com/office/powerpoint/2010/main" val="5795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2169E-CEBF-4A36-966B-C85A7141A283}"/>
              </a:ext>
            </a:extLst>
          </p:cNvPr>
          <p:cNvSpPr>
            <a:spLocks noGrp="1"/>
          </p:cNvSpPr>
          <p:nvPr>
            <p:ph type="title"/>
          </p:nvPr>
        </p:nvSpPr>
        <p:spPr>
          <a:xfrm>
            <a:off x="838199" y="557189"/>
            <a:ext cx="10515599" cy="1296287"/>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Model Fitting </a:t>
            </a:r>
            <a:br>
              <a:rPr lang="en-US" sz="4000" kern="1200" dirty="0">
                <a:solidFill>
                  <a:schemeClr val="tx1"/>
                </a:solidFill>
                <a:latin typeface="+mj-lt"/>
                <a:ea typeface="+mj-ea"/>
                <a:cs typeface="+mj-cs"/>
              </a:rPr>
            </a:br>
            <a:r>
              <a:rPr lang="en-US" sz="4000" b="1" kern="1200" dirty="0">
                <a:solidFill>
                  <a:schemeClr val="tx1"/>
                </a:solidFill>
                <a:latin typeface="+mj-lt"/>
                <a:ea typeface="+mj-ea"/>
                <a:cs typeface="+mj-cs"/>
              </a:rPr>
              <a:t>Decision Tree</a:t>
            </a:r>
            <a:endParaRPr lang="en-US" sz="40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D882014C-8D98-44AC-9AF2-859249677593}"/>
              </a:ext>
            </a:extLst>
          </p:cNvPr>
          <p:cNvSpPr>
            <a:spLocks noGrp="1"/>
          </p:cNvSpPr>
          <p:nvPr>
            <p:ph sz="half" idx="2"/>
          </p:nvPr>
        </p:nvSpPr>
        <p:spPr>
          <a:xfrm>
            <a:off x="838199" y="2046851"/>
            <a:ext cx="10515599" cy="728910"/>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Decision Tree had a performance of 80.33%.</a:t>
            </a:r>
          </a:p>
        </p:txBody>
      </p:sp>
      <p:pic>
        <p:nvPicPr>
          <p:cNvPr id="6" name="Content Placeholder 5" descr="Graphical user interface, text, application&#10;&#10;Description automatically generated">
            <a:extLst>
              <a:ext uri="{FF2B5EF4-FFF2-40B4-BE49-F238E27FC236}">
                <a16:creationId xmlns:a16="http://schemas.microsoft.com/office/drawing/2014/main" id="{1C71CA09-3C37-4EEA-8FCF-31D6601F1690}"/>
              </a:ext>
            </a:extLst>
          </p:cNvPr>
          <p:cNvPicPr>
            <a:picLocks noGrp="1" noChangeAspect="1"/>
          </p:cNvPicPr>
          <p:nvPr>
            <p:ph sz="half" idx="1"/>
          </p:nvPr>
        </p:nvPicPr>
        <p:blipFill>
          <a:blip r:embed="rId4"/>
          <a:stretch>
            <a:fillRect/>
          </a:stretch>
        </p:blipFill>
        <p:spPr>
          <a:xfrm>
            <a:off x="201059" y="2775761"/>
            <a:ext cx="6937752" cy="3364810"/>
          </a:xfrm>
          <a:prstGeom prst="rect">
            <a:avLst/>
          </a:prstGeom>
        </p:spPr>
      </p:pic>
      <p:pic>
        <p:nvPicPr>
          <p:cNvPr id="7" name="Recorded Sound">
            <a:hlinkClick r:id="" action="ppaction://media"/>
            <a:extLst>
              <a:ext uri="{FF2B5EF4-FFF2-40B4-BE49-F238E27FC236}">
                <a16:creationId xmlns:a16="http://schemas.microsoft.com/office/drawing/2014/main" id="{7645B0BA-7EEA-4200-9C4E-7CAF9FD587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9214" y="375285"/>
            <a:ext cx="487363" cy="487363"/>
          </a:xfrm>
          <a:prstGeom prst="rect">
            <a:avLst/>
          </a:prstGeom>
        </p:spPr>
      </p:pic>
      <p:pic>
        <p:nvPicPr>
          <p:cNvPr id="9" name="Picture 8">
            <a:extLst>
              <a:ext uri="{FF2B5EF4-FFF2-40B4-BE49-F238E27FC236}">
                <a16:creationId xmlns:a16="http://schemas.microsoft.com/office/drawing/2014/main" id="{F27E8E07-064D-4A80-9ACE-88360019EE09}"/>
              </a:ext>
            </a:extLst>
          </p:cNvPr>
          <p:cNvPicPr>
            <a:picLocks noChangeAspect="1"/>
          </p:cNvPicPr>
          <p:nvPr/>
        </p:nvPicPr>
        <p:blipFill>
          <a:blip r:embed="rId6"/>
          <a:stretch>
            <a:fillRect/>
          </a:stretch>
        </p:blipFill>
        <p:spPr>
          <a:xfrm>
            <a:off x="7557911" y="3429000"/>
            <a:ext cx="4314825" cy="1524000"/>
          </a:xfrm>
          <a:prstGeom prst="rect">
            <a:avLst/>
          </a:prstGeom>
        </p:spPr>
      </p:pic>
    </p:spTree>
    <p:extLst>
      <p:ext uri="{BB962C8B-B14F-4D97-AF65-F5344CB8AC3E}">
        <p14:creationId xmlns:p14="http://schemas.microsoft.com/office/powerpoint/2010/main" val="76257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EE7C-B7A1-4938-9100-E6F8583498A9}"/>
              </a:ext>
            </a:extLst>
          </p:cNvPr>
          <p:cNvSpPr>
            <a:spLocks noGrp="1"/>
          </p:cNvSpPr>
          <p:nvPr>
            <p:ph type="title"/>
          </p:nvPr>
        </p:nvSpPr>
        <p:spPr/>
        <p:txBody>
          <a:bodyPr/>
          <a:lstStyle/>
          <a:p>
            <a:pPr algn="ctr"/>
            <a:r>
              <a:rPr lang="en-US" sz="4400" kern="1200" dirty="0">
                <a:solidFill>
                  <a:schemeClr val="tx1"/>
                </a:solidFill>
                <a:latin typeface="+mj-lt"/>
                <a:ea typeface="+mj-ea"/>
                <a:cs typeface="+mj-cs"/>
              </a:rPr>
              <a:t>Model Fitting </a:t>
            </a:r>
            <a:br>
              <a:rPr lang="en-US" sz="4400" kern="1200" dirty="0">
                <a:solidFill>
                  <a:schemeClr val="tx1"/>
                </a:solidFill>
                <a:latin typeface="+mj-lt"/>
                <a:ea typeface="+mj-ea"/>
                <a:cs typeface="+mj-cs"/>
              </a:rPr>
            </a:br>
            <a:r>
              <a:rPr lang="en-US" sz="4400" b="1" kern="1200" dirty="0">
                <a:solidFill>
                  <a:schemeClr val="tx1"/>
                </a:solidFill>
                <a:latin typeface="+mj-lt"/>
                <a:ea typeface="+mj-ea"/>
                <a:cs typeface="+mj-cs"/>
              </a:rPr>
              <a:t>Random Forest </a:t>
            </a:r>
            <a:endParaRPr lang="en-US" dirty="0"/>
          </a:p>
        </p:txBody>
      </p:sp>
      <p:pic>
        <p:nvPicPr>
          <p:cNvPr id="6" name="Content Placeholder 5">
            <a:extLst>
              <a:ext uri="{FF2B5EF4-FFF2-40B4-BE49-F238E27FC236}">
                <a16:creationId xmlns:a16="http://schemas.microsoft.com/office/drawing/2014/main" id="{43745D49-3405-4499-ACA9-8F94ABA3456B}"/>
              </a:ext>
            </a:extLst>
          </p:cNvPr>
          <p:cNvPicPr>
            <a:picLocks noGrp="1" noChangeAspect="1"/>
          </p:cNvPicPr>
          <p:nvPr>
            <p:ph sz="half" idx="1"/>
          </p:nvPr>
        </p:nvPicPr>
        <p:blipFill>
          <a:blip r:embed="rId4"/>
          <a:stretch>
            <a:fillRect/>
          </a:stretch>
        </p:blipFill>
        <p:spPr>
          <a:xfrm>
            <a:off x="361245" y="1690688"/>
            <a:ext cx="5181600" cy="2658332"/>
          </a:xfrm>
        </p:spPr>
      </p:pic>
      <p:sp>
        <p:nvSpPr>
          <p:cNvPr id="4" name="Content Placeholder 3">
            <a:extLst>
              <a:ext uri="{FF2B5EF4-FFF2-40B4-BE49-F238E27FC236}">
                <a16:creationId xmlns:a16="http://schemas.microsoft.com/office/drawing/2014/main" id="{C9ADB849-767B-4D8D-A708-14CBBDDD1156}"/>
              </a:ext>
            </a:extLst>
          </p:cNvPr>
          <p:cNvSpPr>
            <a:spLocks noGrp="1"/>
          </p:cNvSpPr>
          <p:nvPr>
            <p:ph sz="half" idx="2"/>
          </p:nvPr>
        </p:nvSpPr>
        <p:spPr/>
        <p:txBody>
          <a:bodyPr/>
          <a:lstStyle/>
          <a:p>
            <a:r>
              <a:rPr lang="en-US" sz="2800" kern="1200" dirty="0">
                <a:solidFill>
                  <a:schemeClr val="tx1"/>
                </a:solidFill>
                <a:latin typeface="+mn-lt"/>
                <a:ea typeface="+mn-ea"/>
                <a:cs typeface="+mn-cs"/>
              </a:rPr>
              <a:t>Random Forest had a performance of 91.8%.</a:t>
            </a:r>
          </a:p>
          <a:p>
            <a:endParaRPr lang="en-US" dirty="0"/>
          </a:p>
        </p:txBody>
      </p:sp>
      <p:pic>
        <p:nvPicPr>
          <p:cNvPr id="8" name="Picture 7">
            <a:extLst>
              <a:ext uri="{FF2B5EF4-FFF2-40B4-BE49-F238E27FC236}">
                <a16:creationId xmlns:a16="http://schemas.microsoft.com/office/drawing/2014/main" id="{EB929E46-0340-4008-A692-B7CB994A25EC}"/>
              </a:ext>
            </a:extLst>
          </p:cNvPr>
          <p:cNvPicPr>
            <a:picLocks noChangeAspect="1"/>
          </p:cNvPicPr>
          <p:nvPr/>
        </p:nvPicPr>
        <p:blipFill>
          <a:blip r:embed="rId5"/>
          <a:stretch>
            <a:fillRect/>
          </a:stretch>
        </p:blipFill>
        <p:spPr>
          <a:xfrm>
            <a:off x="238126" y="4710113"/>
            <a:ext cx="5781675" cy="1466850"/>
          </a:xfrm>
          <a:prstGeom prst="rect">
            <a:avLst/>
          </a:prstGeom>
        </p:spPr>
      </p:pic>
      <p:pic>
        <p:nvPicPr>
          <p:cNvPr id="9" name="Recorded Sound">
            <a:hlinkClick r:id="" action="ppaction://media"/>
            <a:extLst>
              <a:ext uri="{FF2B5EF4-FFF2-40B4-BE49-F238E27FC236}">
                <a16:creationId xmlns:a16="http://schemas.microsoft.com/office/drawing/2014/main" id="{B86E9C00-4A0A-4DAD-8726-9982E5E154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0118" y="6068218"/>
            <a:ext cx="487363" cy="487363"/>
          </a:xfrm>
          <a:prstGeom prst="rect">
            <a:avLst/>
          </a:prstGeom>
        </p:spPr>
      </p:pic>
    </p:spTree>
    <p:extLst>
      <p:ext uri="{BB962C8B-B14F-4D97-AF65-F5344CB8AC3E}">
        <p14:creationId xmlns:p14="http://schemas.microsoft.com/office/powerpoint/2010/main" val="321553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E779-AF82-4034-AC38-A8F3C455A40F}"/>
              </a:ext>
            </a:extLst>
          </p:cNvPr>
          <p:cNvSpPr>
            <a:spLocks noGrp="1"/>
          </p:cNvSpPr>
          <p:nvPr>
            <p:ph type="title"/>
          </p:nvPr>
        </p:nvSpPr>
        <p:spPr/>
        <p:txBody>
          <a:bodyPr/>
          <a:lstStyle/>
          <a:p>
            <a:pPr algn="ctr"/>
            <a:r>
              <a:rPr lang="en-US" b="1" dirty="0"/>
              <a:t>Visualization of models</a:t>
            </a:r>
          </a:p>
        </p:txBody>
      </p:sp>
      <p:pic>
        <p:nvPicPr>
          <p:cNvPr id="5" name="Content Placeholder 4">
            <a:extLst>
              <a:ext uri="{FF2B5EF4-FFF2-40B4-BE49-F238E27FC236}">
                <a16:creationId xmlns:a16="http://schemas.microsoft.com/office/drawing/2014/main" id="{C956ED3E-E036-4E4C-B26A-32F3B32053D8}"/>
              </a:ext>
            </a:extLst>
          </p:cNvPr>
          <p:cNvPicPr>
            <a:picLocks noGrp="1" noChangeAspect="1"/>
          </p:cNvPicPr>
          <p:nvPr>
            <p:ph idx="1"/>
          </p:nvPr>
        </p:nvPicPr>
        <p:blipFill>
          <a:blip r:embed="rId4"/>
          <a:stretch>
            <a:fillRect/>
          </a:stretch>
        </p:blipFill>
        <p:spPr>
          <a:xfrm>
            <a:off x="2017111" y="1810950"/>
            <a:ext cx="7515225" cy="3952875"/>
          </a:xfrm>
        </p:spPr>
      </p:pic>
      <p:pic>
        <p:nvPicPr>
          <p:cNvPr id="6" name="Recorded Sound">
            <a:hlinkClick r:id="" action="ppaction://media"/>
            <a:extLst>
              <a:ext uri="{FF2B5EF4-FFF2-40B4-BE49-F238E27FC236}">
                <a16:creationId xmlns:a16="http://schemas.microsoft.com/office/drawing/2014/main" id="{397320F7-C0CC-491B-9167-2BAB3BC4C1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1115" y="6005512"/>
            <a:ext cx="487363" cy="487363"/>
          </a:xfrm>
          <a:prstGeom prst="rect">
            <a:avLst/>
          </a:prstGeom>
        </p:spPr>
      </p:pic>
    </p:spTree>
    <p:extLst>
      <p:ext uri="{BB962C8B-B14F-4D97-AF65-F5344CB8AC3E}">
        <p14:creationId xmlns:p14="http://schemas.microsoft.com/office/powerpoint/2010/main" val="27269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645C-AB5F-4FD8-BFDB-62EBFD9CC6EB}"/>
              </a:ext>
            </a:extLst>
          </p:cNvPr>
          <p:cNvSpPr>
            <a:spLocks noGrp="1"/>
          </p:cNvSpPr>
          <p:nvPr>
            <p:ph type="title"/>
          </p:nvPr>
        </p:nvSpPr>
        <p:spPr/>
        <p:txBody>
          <a:bodyPr/>
          <a:lstStyle/>
          <a:p>
            <a:pPr algn="ctr"/>
            <a:r>
              <a:rPr lang="en-US" b="1" dirty="0"/>
              <a:t>Conclusion</a:t>
            </a:r>
          </a:p>
        </p:txBody>
      </p:sp>
      <p:sp>
        <p:nvSpPr>
          <p:cNvPr id="3" name="Content Placeholder 2">
            <a:extLst>
              <a:ext uri="{FF2B5EF4-FFF2-40B4-BE49-F238E27FC236}">
                <a16:creationId xmlns:a16="http://schemas.microsoft.com/office/drawing/2014/main" id="{48DD9481-D66B-4793-922E-4924E66FD7C0}"/>
              </a:ext>
            </a:extLst>
          </p:cNvPr>
          <p:cNvSpPr>
            <a:spLocks noGrp="1"/>
          </p:cNvSpPr>
          <p:nvPr>
            <p:ph idx="1"/>
          </p:nvPr>
        </p:nvSpPr>
        <p:spPr/>
        <p:txBody>
          <a:bodyPr/>
          <a:lstStyle/>
          <a:p>
            <a:r>
              <a:rPr lang="en-US" dirty="0"/>
              <a:t>Chest pain (‘cp’) and the number of major vessels(‘ca’) are important features that helped distinguished between a positive or negative diagnosis. </a:t>
            </a:r>
          </a:p>
          <a:p>
            <a:r>
              <a:rPr lang="en-US" dirty="0"/>
              <a:t>Random Forest algorithm had the highest accuracy of 91.8% which allows the medical field to provide better diagnosis to patients and prevent more deaths in the US. </a:t>
            </a:r>
          </a:p>
          <a:p>
            <a:r>
              <a:rPr lang="en-US" dirty="0"/>
              <a:t>With machine learning we are able to predict early signs of heart disease, this will allow professionals to provide adequate advise in order to prevent much worse symptoms to arise in the future for any individual.  </a:t>
            </a:r>
          </a:p>
        </p:txBody>
      </p:sp>
      <p:pic>
        <p:nvPicPr>
          <p:cNvPr id="4" name="Recorded Sound">
            <a:hlinkClick r:id="" action="ppaction://media"/>
            <a:extLst>
              <a:ext uri="{FF2B5EF4-FFF2-40B4-BE49-F238E27FC236}">
                <a16:creationId xmlns:a16="http://schemas.microsoft.com/office/drawing/2014/main" id="{3E8A9E1D-E715-4ADD-B1A1-56E494929A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50837" y="365125"/>
            <a:ext cx="487363" cy="487363"/>
          </a:xfrm>
          <a:prstGeom prst="rect">
            <a:avLst/>
          </a:prstGeom>
        </p:spPr>
      </p:pic>
    </p:spTree>
    <p:extLst>
      <p:ext uri="{BB962C8B-B14F-4D97-AF65-F5344CB8AC3E}">
        <p14:creationId xmlns:p14="http://schemas.microsoft.com/office/powerpoint/2010/main" val="338699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0E43-1262-4298-8FF4-0BFD700125C2}"/>
              </a:ext>
            </a:extLst>
          </p:cNvPr>
          <p:cNvSpPr>
            <a:spLocks noGrp="1"/>
          </p:cNvSpPr>
          <p:nvPr>
            <p:ph type="title"/>
          </p:nvPr>
        </p:nvSpPr>
        <p:spPr/>
        <p:txBody>
          <a:bodyPr/>
          <a:lstStyle/>
          <a:p>
            <a:pPr algn="ctr"/>
            <a:r>
              <a:rPr lang="en-US" dirty="0"/>
              <a:t>Overview </a:t>
            </a:r>
          </a:p>
        </p:txBody>
      </p:sp>
      <p:sp>
        <p:nvSpPr>
          <p:cNvPr id="3" name="Content Placeholder 2">
            <a:extLst>
              <a:ext uri="{FF2B5EF4-FFF2-40B4-BE49-F238E27FC236}">
                <a16:creationId xmlns:a16="http://schemas.microsoft.com/office/drawing/2014/main" id="{E52E3010-2644-4F47-A332-D67C1362B249}"/>
              </a:ext>
            </a:extLst>
          </p:cNvPr>
          <p:cNvSpPr>
            <a:spLocks noGrp="1"/>
          </p:cNvSpPr>
          <p:nvPr>
            <p:ph idx="1"/>
          </p:nvPr>
        </p:nvSpPr>
        <p:spPr/>
        <p:txBody>
          <a:bodyPr/>
          <a:lstStyle/>
          <a:p>
            <a:r>
              <a:rPr lang="en-US" dirty="0"/>
              <a:t>Research Question </a:t>
            </a:r>
          </a:p>
          <a:p>
            <a:r>
              <a:rPr lang="en-US" dirty="0"/>
              <a:t>Dataset Selection </a:t>
            </a:r>
          </a:p>
          <a:p>
            <a:r>
              <a:rPr lang="en-US" dirty="0"/>
              <a:t>Methodology </a:t>
            </a:r>
          </a:p>
          <a:p>
            <a:r>
              <a:rPr lang="en-US" dirty="0"/>
              <a:t>Exploratory Data Analysis </a:t>
            </a:r>
          </a:p>
          <a:p>
            <a:r>
              <a:rPr lang="en-US" dirty="0"/>
              <a:t>Model Selection </a:t>
            </a:r>
          </a:p>
          <a:p>
            <a:r>
              <a:rPr lang="en-US" dirty="0"/>
              <a:t>Conclusion</a:t>
            </a:r>
          </a:p>
          <a:p>
            <a:r>
              <a:rPr lang="en-US" dirty="0"/>
              <a:t>Q&amp;A</a:t>
            </a:r>
          </a:p>
        </p:txBody>
      </p:sp>
      <p:pic>
        <p:nvPicPr>
          <p:cNvPr id="4" name="Recorded Sound">
            <a:hlinkClick r:id="" action="ppaction://media"/>
            <a:extLst>
              <a:ext uri="{FF2B5EF4-FFF2-40B4-BE49-F238E27FC236}">
                <a16:creationId xmlns:a16="http://schemas.microsoft.com/office/drawing/2014/main" id="{2E93179E-B310-4374-ACA3-C708BFD52B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4518" y="5933281"/>
            <a:ext cx="487363" cy="487363"/>
          </a:xfrm>
          <a:prstGeom prst="rect">
            <a:avLst/>
          </a:prstGeom>
        </p:spPr>
      </p:pic>
    </p:spTree>
    <p:extLst>
      <p:ext uri="{BB962C8B-B14F-4D97-AF65-F5344CB8AC3E}">
        <p14:creationId xmlns:p14="http://schemas.microsoft.com/office/powerpoint/2010/main" val="219610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D1D5-9CAD-4009-AFFC-07E7A11CDF51}"/>
              </a:ext>
            </a:extLst>
          </p:cNvPr>
          <p:cNvSpPr>
            <a:spLocks noGrp="1"/>
          </p:cNvSpPr>
          <p:nvPr>
            <p:ph type="title"/>
          </p:nvPr>
        </p:nvSpPr>
        <p:spPr/>
        <p:txBody>
          <a:bodyPr/>
          <a:lstStyle/>
          <a:p>
            <a:r>
              <a:rPr lang="en-US" dirty="0"/>
              <a:t>Research Question </a:t>
            </a:r>
          </a:p>
        </p:txBody>
      </p:sp>
      <p:sp>
        <p:nvSpPr>
          <p:cNvPr id="3" name="Content Placeholder 2">
            <a:extLst>
              <a:ext uri="{FF2B5EF4-FFF2-40B4-BE49-F238E27FC236}">
                <a16:creationId xmlns:a16="http://schemas.microsoft.com/office/drawing/2014/main" id="{08D2B724-A0D8-4483-8C92-D8146BE59DA6}"/>
              </a:ext>
            </a:extLst>
          </p:cNvPr>
          <p:cNvSpPr>
            <a:spLocks noGrp="1"/>
          </p:cNvSpPr>
          <p:nvPr>
            <p:ph idx="1"/>
          </p:nvPr>
        </p:nvSpPr>
        <p:spPr>
          <a:xfrm>
            <a:off x="527304" y="1843913"/>
            <a:ext cx="10515600" cy="4351338"/>
          </a:xfrm>
        </p:spPr>
        <p:txBody>
          <a:bodyPr/>
          <a:lstStyle/>
          <a:p>
            <a:r>
              <a:rPr lang="en-US" dirty="0"/>
              <a:t>Can we use Machine Learning to predict heart disease? </a:t>
            </a:r>
          </a:p>
          <a:p>
            <a:pPr marL="0" indent="0">
              <a:buNone/>
            </a:pPr>
            <a:r>
              <a:rPr lang="en-US" dirty="0"/>
              <a:t>	- According to the Center of Disease Control and Prevention, 	forty percent of premature deaths related to heart disease can 	be prevented by modifying different risk factors such as smoking, 	physical inactivity, unhealthy diets, and stress levels.  	Unfortunately, medical errors and undesirable results are the 	reasons that computer-based diagnosis to achieve high quality 	medical procedure results. </a:t>
            </a:r>
          </a:p>
        </p:txBody>
      </p:sp>
      <p:pic>
        <p:nvPicPr>
          <p:cNvPr id="4" name="Recorded Sound">
            <a:hlinkClick r:id="" action="ppaction://media"/>
            <a:extLst>
              <a:ext uri="{FF2B5EF4-FFF2-40B4-BE49-F238E27FC236}">
                <a16:creationId xmlns:a16="http://schemas.microsoft.com/office/drawing/2014/main" id="{58FBBDDD-B612-4410-A9D1-6D62F6A5E1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7304" y="5734526"/>
            <a:ext cx="487363" cy="487363"/>
          </a:xfrm>
          <a:prstGeom prst="rect">
            <a:avLst/>
          </a:prstGeom>
        </p:spPr>
      </p:pic>
    </p:spTree>
    <p:extLst>
      <p:ext uri="{BB962C8B-B14F-4D97-AF65-F5344CB8AC3E}">
        <p14:creationId xmlns:p14="http://schemas.microsoft.com/office/powerpoint/2010/main" val="189158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4931-BD6C-4B58-A2DC-2CCF371BD309}"/>
              </a:ext>
            </a:extLst>
          </p:cNvPr>
          <p:cNvSpPr>
            <a:spLocks noGrp="1"/>
          </p:cNvSpPr>
          <p:nvPr>
            <p:ph type="title"/>
          </p:nvPr>
        </p:nvSpPr>
        <p:spPr/>
        <p:txBody>
          <a:bodyPr/>
          <a:lstStyle/>
          <a:p>
            <a:pPr algn="ctr"/>
            <a:r>
              <a:rPr lang="en-US" dirty="0"/>
              <a:t>Dataset Selection</a:t>
            </a:r>
          </a:p>
        </p:txBody>
      </p:sp>
      <p:sp>
        <p:nvSpPr>
          <p:cNvPr id="3" name="Content Placeholder 2">
            <a:extLst>
              <a:ext uri="{FF2B5EF4-FFF2-40B4-BE49-F238E27FC236}">
                <a16:creationId xmlns:a16="http://schemas.microsoft.com/office/drawing/2014/main" id="{0F316DEE-0A3A-455E-B8F7-7BEE455C256B}"/>
              </a:ext>
            </a:extLst>
          </p:cNvPr>
          <p:cNvSpPr>
            <a:spLocks noGrp="1"/>
          </p:cNvSpPr>
          <p:nvPr>
            <p:ph idx="1"/>
          </p:nvPr>
        </p:nvSpPr>
        <p:spPr/>
        <p:txBody>
          <a:bodyPr>
            <a:normAutofit/>
          </a:bodyPr>
          <a:lstStyle/>
          <a:p>
            <a:pPr marL="0" indent="0">
              <a:buNone/>
            </a:pPr>
            <a:r>
              <a:rPr lang="en-US" dirty="0"/>
              <a:t>Dataset link: </a:t>
            </a:r>
          </a:p>
          <a:p>
            <a:pPr marL="0" indent="0">
              <a:buNone/>
            </a:pPr>
            <a:r>
              <a:rPr lang="en-US" sz="2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https://www.kaggle.com/ronitf/heart-disease-uci</a:t>
            </a:r>
            <a:endParaRPr lang="en-US" sz="2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a:p>
            <a:pPr marL="0" indent="0">
              <a:buNone/>
            </a:pPr>
            <a:r>
              <a:rPr lang="en-US" dirty="0"/>
              <a:t>Overview: </a:t>
            </a:r>
          </a:p>
          <a:p>
            <a:pPr marL="0" indent="0">
              <a:buNone/>
            </a:pPr>
            <a:r>
              <a:rPr lang="en-US" dirty="0"/>
              <a:t>This dataset was found Kaggle as a CSV – the original dataset contained 76 attributes; however, this subset only contains 14 of them as the original dataset contained sensitive information. This subset as I mentioned contains 14 columns with 303 rows containing health profiles of different patients.</a:t>
            </a:r>
          </a:p>
        </p:txBody>
      </p:sp>
      <p:pic>
        <p:nvPicPr>
          <p:cNvPr id="4" name="Recorded Sound">
            <a:hlinkClick r:id="" action="ppaction://media"/>
            <a:extLst>
              <a:ext uri="{FF2B5EF4-FFF2-40B4-BE49-F238E27FC236}">
                <a16:creationId xmlns:a16="http://schemas.microsoft.com/office/drawing/2014/main" id="{328125B6-6B31-4A48-B108-A48EE6C63C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3493" y="6005512"/>
            <a:ext cx="487363" cy="487363"/>
          </a:xfrm>
          <a:prstGeom prst="rect">
            <a:avLst/>
          </a:prstGeom>
        </p:spPr>
      </p:pic>
    </p:spTree>
    <p:extLst>
      <p:ext uri="{BB962C8B-B14F-4D97-AF65-F5344CB8AC3E}">
        <p14:creationId xmlns:p14="http://schemas.microsoft.com/office/powerpoint/2010/main" val="352789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DA4C-84BC-4B34-8900-0BC78EC6E3C2}"/>
              </a:ext>
            </a:extLst>
          </p:cNvPr>
          <p:cNvSpPr>
            <a:spLocks noGrp="1"/>
          </p:cNvSpPr>
          <p:nvPr>
            <p:ph type="title"/>
          </p:nvPr>
        </p:nvSpPr>
        <p:spPr/>
        <p:txBody>
          <a:bodyPr/>
          <a:lstStyle/>
          <a:p>
            <a:pPr algn="ctr"/>
            <a:r>
              <a:rPr lang="en-US" dirty="0"/>
              <a:t>Methodology</a:t>
            </a:r>
          </a:p>
        </p:txBody>
      </p:sp>
      <p:sp>
        <p:nvSpPr>
          <p:cNvPr id="3" name="Content Placeholder 2">
            <a:extLst>
              <a:ext uri="{FF2B5EF4-FFF2-40B4-BE49-F238E27FC236}">
                <a16:creationId xmlns:a16="http://schemas.microsoft.com/office/drawing/2014/main" id="{849FFAC7-48A6-4432-8657-CE4EF3FFEC16}"/>
              </a:ext>
            </a:extLst>
          </p:cNvPr>
          <p:cNvSpPr>
            <a:spLocks noGrp="1"/>
          </p:cNvSpPr>
          <p:nvPr>
            <p:ph idx="1"/>
          </p:nvPr>
        </p:nvSpPr>
        <p:spPr/>
        <p:txBody>
          <a:bodyPr/>
          <a:lstStyle/>
          <a:p>
            <a:r>
              <a:rPr lang="en-US" dirty="0"/>
              <a:t>Classification machine learning</a:t>
            </a:r>
          </a:p>
          <a:p>
            <a:r>
              <a:rPr lang="en-US" dirty="0"/>
              <a:t>Predicting whether or not patient should be diagnosed with Heart Disease – therefore the outcome is binary. </a:t>
            </a:r>
          </a:p>
          <a:p>
            <a:r>
              <a:rPr lang="en-US" dirty="0"/>
              <a:t>Algorithms used: </a:t>
            </a:r>
          </a:p>
          <a:p>
            <a:pPr marL="457200" lvl="1" indent="0">
              <a:buNone/>
            </a:pPr>
            <a:r>
              <a:rPr lang="en-US" dirty="0"/>
              <a:t>- Logistic Regression</a:t>
            </a:r>
          </a:p>
          <a:p>
            <a:pPr marL="457200" lvl="1" indent="0">
              <a:buNone/>
            </a:pPr>
            <a:r>
              <a:rPr lang="en-US" dirty="0"/>
              <a:t>- Decision Trees </a:t>
            </a:r>
          </a:p>
          <a:p>
            <a:pPr lvl="1">
              <a:buFontTx/>
              <a:buChar char="-"/>
            </a:pPr>
            <a:r>
              <a:rPr lang="en-US" dirty="0"/>
              <a:t>Random Forest Trees</a:t>
            </a:r>
          </a:p>
          <a:p>
            <a:pPr marL="457200" lvl="1" indent="0">
              <a:buNone/>
            </a:pPr>
            <a:r>
              <a:rPr lang="en-US" dirty="0"/>
              <a:t>	</a:t>
            </a:r>
          </a:p>
          <a:p>
            <a:pPr marL="457200" lvl="1" indent="0">
              <a:buNone/>
            </a:pPr>
            <a:r>
              <a:rPr lang="en-US" dirty="0"/>
              <a:t>	Using these three algorithms will allow me to cross validate which model 	has the best performance in accuracy in detecting heart disease. </a:t>
            </a:r>
          </a:p>
        </p:txBody>
      </p:sp>
      <p:pic>
        <p:nvPicPr>
          <p:cNvPr id="4" name="Recorded Sound">
            <a:hlinkClick r:id="" action="ppaction://media"/>
            <a:extLst>
              <a:ext uri="{FF2B5EF4-FFF2-40B4-BE49-F238E27FC236}">
                <a16:creationId xmlns:a16="http://schemas.microsoft.com/office/drawing/2014/main" id="{EA49B278-D9D9-49D6-AA38-5C4F9F9905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4518" y="6068218"/>
            <a:ext cx="487363" cy="487363"/>
          </a:xfrm>
          <a:prstGeom prst="rect">
            <a:avLst/>
          </a:prstGeom>
        </p:spPr>
      </p:pic>
    </p:spTree>
    <p:extLst>
      <p:ext uri="{BB962C8B-B14F-4D97-AF65-F5344CB8AC3E}">
        <p14:creationId xmlns:p14="http://schemas.microsoft.com/office/powerpoint/2010/main" val="144998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AA4D1-DD12-400F-9C8C-9481CC5AEE89}"/>
              </a:ext>
            </a:extLst>
          </p:cNvPr>
          <p:cNvSpPr>
            <a:spLocks noGrp="1"/>
          </p:cNvSpPr>
          <p:nvPr>
            <p:ph type="title"/>
          </p:nvPr>
        </p:nvSpPr>
        <p:spPr>
          <a:xfrm>
            <a:off x="1196656" y="205540"/>
            <a:ext cx="9795637" cy="1104857"/>
          </a:xfrm>
        </p:spPr>
        <p:txBody>
          <a:bodyPr vert="horz" lIns="91440" tIns="45720" rIns="91440" bIns="45720" rtlCol="0" anchor="b">
            <a:normAutofit/>
          </a:bodyPr>
          <a:lstStyle/>
          <a:p>
            <a:pPr algn="ctr"/>
            <a:r>
              <a:rPr lang="en-US" sz="5200" dirty="0"/>
              <a:t>Data Wrangling</a:t>
            </a:r>
          </a:p>
        </p:txBody>
      </p:sp>
      <p:pic>
        <p:nvPicPr>
          <p:cNvPr id="11" name="Picture 10">
            <a:extLst>
              <a:ext uri="{FF2B5EF4-FFF2-40B4-BE49-F238E27FC236}">
                <a16:creationId xmlns:a16="http://schemas.microsoft.com/office/drawing/2014/main" id="{3B74CCBB-5D2F-4D5D-9D89-66E1F150F705}"/>
              </a:ext>
            </a:extLst>
          </p:cNvPr>
          <p:cNvPicPr>
            <a:picLocks noChangeAspect="1"/>
          </p:cNvPicPr>
          <p:nvPr/>
        </p:nvPicPr>
        <p:blipFill>
          <a:blip r:embed="rId4"/>
          <a:stretch>
            <a:fillRect/>
          </a:stretch>
        </p:blipFill>
        <p:spPr>
          <a:xfrm>
            <a:off x="340407" y="1310397"/>
            <a:ext cx="4767663" cy="5440510"/>
          </a:xfrm>
          <a:prstGeom prst="rect">
            <a:avLst/>
          </a:prstGeom>
        </p:spPr>
      </p:pic>
      <p:pic>
        <p:nvPicPr>
          <p:cNvPr id="7" name="Picture 6">
            <a:extLst>
              <a:ext uri="{FF2B5EF4-FFF2-40B4-BE49-F238E27FC236}">
                <a16:creationId xmlns:a16="http://schemas.microsoft.com/office/drawing/2014/main" id="{C580D0E0-5759-4A33-88FA-6514FBB8A1C1}"/>
              </a:ext>
            </a:extLst>
          </p:cNvPr>
          <p:cNvPicPr>
            <a:picLocks noChangeAspect="1"/>
          </p:cNvPicPr>
          <p:nvPr/>
        </p:nvPicPr>
        <p:blipFill>
          <a:blip r:embed="rId5"/>
          <a:stretch>
            <a:fillRect/>
          </a:stretch>
        </p:blipFill>
        <p:spPr>
          <a:xfrm>
            <a:off x="4898214" y="1436914"/>
            <a:ext cx="7163235" cy="2120159"/>
          </a:xfrm>
          <a:prstGeom prst="rect">
            <a:avLst/>
          </a:prstGeom>
        </p:spPr>
      </p:pic>
      <p:pic>
        <p:nvPicPr>
          <p:cNvPr id="9" name="Picture 8">
            <a:extLst>
              <a:ext uri="{FF2B5EF4-FFF2-40B4-BE49-F238E27FC236}">
                <a16:creationId xmlns:a16="http://schemas.microsoft.com/office/drawing/2014/main" id="{69B92798-9E15-4036-8DB2-EF9E5511C992}"/>
              </a:ext>
            </a:extLst>
          </p:cNvPr>
          <p:cNvPicPr>
            <a:picLocks noChangeAspect="1"/>
          </p:cNvPicPr>
          <p:nvPr/>
        </p:nvPicPr>
        <p:blipFill>
          <a:blip r:embed="rId6"/>
          <a:stretch>
            <a:fillRect/>
          </a:stretch>
        </p:blipFill>
        <p:spPr>
          <a:xfrm>
            <a:off x="5141757" y="3716800"/>
            <a:ext cx="6886005" cy="1704286"/>
          </a:xfrm>
          <a:prstGeom prst="rect">
            <a:avLst/>
          </a:prstGeom>
        </p:spPr>
      </p:pic>
      <p:pic>
        <p:nvPicPr>
          <p:cNvPr id="12" name="Recorded Sound">
            <a:hlinkClick r:id="" action="ppaction://media"/>
            <a:extLst>
              <a:ext uri="{FF2B5EF4-FFF2-40B4-BE49-F238E27FC236}">
                <a16:creationId xmlns:a16="http://schemas.microsoft.com/office/drawing/2014/main" id="{F84E5A42-335F-4BD5-8D26-5534BB52E6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01908" y="5895861"/>
            <a:ext cx="487363" cy="487363"/>
          </a:xfrm>
          <a:prstGeom prst="rect">
            <a:avLst/>
          </a:prstGeom>
        </p:spPr>
      </p:pic>
    </p:spTree>
    <p:extLst>
      <p:ext uri="{BB962C8B-B14F-4D97-AF65-F5344CB8AC3E}">
        <p14:creationId xmlns:p14="http://schemas.microsoft.com/office/powerpoint/2010/main" val="1672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5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D0BF-1C69-4162-B258-4FECA0DFA12B}"/>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3700"/>
              <a:t>Exploratory Data Analysis</a:t>
            </a:r>
            <a:br>
              <a:rPr lang="en-US" sz="3700"/>
            </a:br>
            <a:r>
              <a:rPr lang="en-US" sz="3700" b="1"/>
              <a:t>Correlation with Predictor (Target)</a:t>
            </a:r>
          </a:p>
        </p:txBody>
      </p:sp>
      <p:sp>
        <p:nvSpPr>
          <p:cNvPr id="4" name="Content Placeholder 3">
            <a:extLst>
              <a:ext uri="{FF2B5EF4-FFF2-40B4-BE49-F238E27FC236}">
                <a16:creationId xmlns:a16="http://schemas.microsoft.com/office/drawing/2014/main" id="{C3382179-74F2-4509-83F2-14905472A62C}"/>
              </a:ext>
            </a:extLst>
          </p:cNvPr>
          <p:cNvSpPr>
            <a:spLocks noGrp="1"/>
          </p:cNvSpPr>
          <p:nvPr>
            <p:ph sz="half" idx="1"/>
          </p:nvPr>
        </p:nvSpPr>
        <p:spPr>
          <a:xfrm>
            <a:off x="6186619" y="547815"/>
            <a:ext cx="5178960" cy="1680519"/>
          </a:xfrm>
        </p:spPr>
        <p:txBody>
          <a:bodyPr vert="horz" lIns="91440" tIns="45720" rIns="91440" bIns="45720" rtlCol="0" anchor="ctr">
            <a:normAutofit/>
          </a:bodyPr>
          <a:lstStyle/>
          <a:p>
            <a:r>
              <a:rPr lang="en-US" sz="2000" dirty="0"/>
              <a:t>Moderate correlation with Target overall but it gets VERY weak with FBS. Fasting Blood Sugar. </a:t>
            </a:r>
          </a:p>
          <a:p>
            <a:r>
              <a:rPr lang="en-US" sz="2000" dirty="0"/>
              <a:t>Chest Pain and </a:t>
            </a:r>
            <a:r>
              <a:rPr lang="en-US" sz="2000" dirty="0" err="1"/>
              <a:t>Exang</a:t>
            </a:r>
            <a:r>
              <a:rPr lang="en-US" sz="2000" dirty="0"/>
              <a:t>(Exercise induced angina(chest pain) highest correlated. </a:t>
            </a:r>
          </a:p>
        </p:txBody>
      </p:sp>
      <p:pic>
        <p:nvPicPr>
          <p:cNvPr id="9" name="Picture 8">
            <a:extLst>
              <a:ext uri="{FF2B5EF4-FFF2-40B4-BE49-F238E27FC236}">
                <a16:creationId xmlns:a16="http://schemas.microsoft.com/office/drawing/2014/main" id="{9344C596-0D0E-4117-8292-BC84D09E4E04}"/>
              </a:ext>
            </a:extLst>
          </p:cNvPr>
          <p:cNvPicPr>
            <a:picLocks noChangeAspect="1"/>
          </p:cNvPicPr>
          <p:nvPr/>
        </p:nvPicPr>
        <p:blipFill>
          <a:blip r:embed="rId4"/>
          <a:stretch>
            <a:fillRect/>
          </a:stretch>
        </p:blipFill>
        <p:spPr>
          <a:xfrm>
            <a:off x="838198" y="2636916"/>
            <a:ext cx="5167185" cy="3281162"/>
          </a:xfrm>
          <a:prstGeom prst="rect">
            <a:avLst/>
          </a:prstGeom>
        </p:spPr>
      </p:pic>
      <p:pic>
        <p:nvPicPr>
          <p:cNvPr id="7" name="Content Placeholder 6">
            <a:extLst>
              <a:ext uri="{FF2B5EF4-FFF2-40B4-BE49-F238E27FC236}">
                <a16:creationId xmlns:a16="http://schemas.microsoft.com/office/drawing/2014/main" id="{64796948-6F0F-444B-B5EA-AD857E761A0F}"/>
              </a:ext>
            </a:extLst>
          </p:cNvPr>
          <p:cNvPicPr>
            <a:picLocks noGrp="1" noChangeAspect="1"/>
          </p:cNvPicPr>
          <p:nvPr>
            <p:ph sz="half" idx="2"/>
          </p:nvPr>
        </p:nvPicPr>
        <p:blipFill>
          <a:blip r:embed="rId5"/>
          <a:stretch>
            <a:fillRect/>
          </a:stretch>
        </p:blipFill>
        <p:spPr>
          <a:xfrm>
            <a:off x="6322571" y="2699134"/>
            <a:ext cx="5654939" cy="3218943"/>
          </a:xfrm>
          <a:prstGeom prst="rect">
            <a:avLst/>
          </a:prstGeom>
        </p:spPr>
      </p:pic>
      <p:pic>
        <p:nvPicPr>
          <p:cNvPr id="10" name="Recorded Sound">
            <a:hlinkClick r:id="" action="ppaction://media"/>
            <a:extLst>
              <a:ext uri="{FF2B5EF4-FFF2-40B4-BE49-F238E27FC236}">
                <a16:creationId xmlns:a16="http://schemas.microsoft.com/office/drawing/2014/main" id="{4A5D7F0A-850B-4A13-BCCF-89A582B567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2458" y="6082978"/>
            <a:ext cx="487363" cy="487363"/>
          </a:xfrm>
          <a:prstGeom prst="rect">
            <a:avLst/>
          </a:prstGeom>
        </p:spPr>
      </p:pic>
    </p:spTree>
    <p:extLst>
      <p:ext uri="{BB962C8B-B14F-4D97-AF65-F5344CB8AC3E}">
        <p14:creationId xmlns:p14="http://schemas.microsoft.com/office/powerpoint/2010/main" val="31310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2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D68B7-1CDB-4A02-B43C-96C737D24E9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kern="1200" dirty="0">
                <a:solidFill>
                  <a:schemeClr val="tx1"/>
                </a:solidFill>
                <a:latin typeface="+mj-lt"/>
                <a:ea typeface="+mj-ea"/>
                <a:cs typeface="+mj-cs"/>
              </a:rPr>
              <a:t>Exploratory Data Analysis</a:t>
            </a:r>
            <a:br>
              <a:rPr lang="en-US" kern="1200" dirty="0">
                <a:solidFill>
                  <a:schemeClr val="tx1"/>
                </a:solidFill>
                <a:latin typeface="+mj-lt"/>
                <a:ea typeface="+mj-ea"/>
                <a:cs typeface="+mj-cs"/>
              </a:rPr>
            </a:br>
            <a:r>
              <a:rPr lang="en-US" b="1" kern="1200" dirty="0">
                <a:solidFill>
                  <a:schemeClr val="tx1"/>
                </a:solidFill>
                <a:latin typeface="+mj-lt"/>
                <a:ea typeface="+mj-ea"/>
                <a:cs typeface="+mj-cs"/>
              </a:rPr>
              <a:t>Visualizations</a:t>
            </a:r>
          </a:p>
        </p:txBody>
      </p:sp>
      <p:pic>
        <p:nvPicPr>
          <p:cNvPr id="6" name="Content Placeholder 5" descr="Chart, pie chart&#10;&#10;Description automatically generated">
            <a:extLst>
              <a:ext uri="{FF2B5EF4-FFF2-40B4-BE49-F238E27FC236}">
                <a16:creationId xmlns:a16="http://schemas.microsoft.com/office/drawing/2014/main" id="{212CDFB2-99A5-4C59-936D-86388A869570}"/>
              </a:ext>
            </a:extLst>
          </p:cNvPr>
          <p:cNvPicPr>
            <a:picLocks noGrp="1" noChangeAspect="1"/>
          </p:cNvPicPr>
          <p:nvPr>
            <p:ph sz="half" idx="1"/>
          </p:nvPr>
        </p:nvPicPr>
        <p:blipFill rotWithShape="1">
          <a:blip r:embed="rId4"/>
          <a:srcRect l="16498" r="15630" b="2"/>
          <a:stretch/>
        </p:blipFill>
        <p:spPr>
          <a:xfrm>
            <a:off x="386611" y="2410447"/>
            <a:ext cx="5803323" cy="3890357"/>
          </a:xfrm>
          <a:prstGeom prst="rect">
            <a:avLst/>
          </a:prstGeom>
        </p:spPr>
      </p:pic>
      <p:pic>
        <p:nvPicPr>
          <p:cNvPr id="8" name="Picture 7" descr="Chart, pie chart&#10;&#10;Description automatically generated">
            <a:extLst>
              <a:ext uri="{FF2B5EF4-FFF2-40B4-BE49-F238E27FC236}">
                <a16:creationId xmlns:a16="http://schemas.microsoft.com/office/drawing/2014/main" id="{E39F0109-EA92-4C18-9F63-F2C61C5FD425}"/>
              </a:ext>
            </a:extLst>
          </p:cNvPr>
          <p:cNvPicPr>
            <a:picLocks noChangeAspect="1"/>
          </p:cNvPicPr>
          <p:nvPr/>
        </p:nvPicPr>
        <p:blipFill rotWithShape="1">
          <a:blip r:embed="rId5"/>
          <a:srcRect l="3007" r="1525" b="2"/>
          <a:stretch/>
        </p:blipFill>
        <p:spPr>
          <a:xfrm>
            <a:off x="6189934" y="2410448"/>
            <a:ext cx="5803323" cy="3890357"/>
          </a:xfrm>
          <a:prstGeom prst="rect">
            <a:avLst/>
          </a:prstGeom>
        </p:spPr>
      </p:pic>
      <p:pic>
        <p:nvPicPr>
          <p:cNvPr id="9" name="Recorded Sound">
            <a:hlinkClick r:id="" action="ppaction://media"/>
            <a:extLst>
              <a:ext uri="{FF2B5EF4-FFF2-40B4-BE49-F238E27FC236}">
                <a16:creationId xmlns:a16="http://schemas.microsoft.com/office/drawing/2014/main" id="{470A335E-528C-48EF-AE25-A40926D1AF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79970" y="313513"/>
            <a:ext cx="487363" cy="487363"/>
          </a:xfrm>
          <a:prstGeom prst="rect">
            <a:avLst/>
          </a:prstGeom>
        </p:spPr>
      </p:pic>
    </p:spTree>
    <p:extLst>
      <p:ext uri="{BB962C8B-B14F-4D97-AF65-F5344CB8AC3E}">
        <p14:creationId xmlns:p14="http://schemas.microsoft.com/office/powerpoint/2010/main" val="15803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5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2000B16-7CDD-402D-B56A-E46ECF01B166}"/>
              </a:ext>
            </a:extLst>
          </p:cNvPr>
          <p:cNvPicPr>
            <a:picLocks noChangeAspect="1"/>
          </p:cNvPicPr>
          <p:nvPr/>
        </p:nvPicPr>
        <p:blipFill>
          <a:blip r:embed="rId2"/>
          <a:stretch>
            <a:fillRect/>
          </a:stretch>
        </p:blipFill>
        <p:spPr>
          <a:xfrm>
            <a:off x="4272670" y="1712912"/>
            <a:ext cx="4181475" cy="2571750"/>
          </a:xfrm>
          <a:prstGeom prst="rect">
            <a:avLst/>
          </a:prstGeom>
        </p:spPr>
      </p:pic>
      <p:pic>
        <p:nvPicPr>
          <p:cNvPr id="14" name="Picture 13">
            <a:extLst>
              <a:ext uri="{FF2B5EF4-FFF2-40B4-BE49-F238E27FC236}">
                <a16:creationId xmlns:a16="http://schemas.microsoft.com/office/drawing/2014/main" id="{A5E0DC07-C242-4CF5-94C3-1616A3DFB997}"/>
              </a:ext>
            </a:extLst>
          </p:cNvPr>
          <p:cNvPicPr>
            <a:picLocks noChangeAspect="1"/>
          </p:cNvPicPr>
          <p:nvPr/>
        </p:nvPicPr>
        <p:blipFill>
          <a:blip r:embed="rId3"/>
          <a:stretch>
            <a:fillRect/>
          </a:stretch>
        </p:blipFill>
        <p:spPr>
          <a:xfrm>
            <a:off x="4264432" y="4213224"/>
            <a:ext cx="4581525" cy="2640190"/>
          </a:xfrm>
          <a:prstGeom prst="rect">
            <a:avLst/>
          </a:prstGeom>
        </p:spPr>
      </p:pic>
      <p:sp>
        <p:nvSpPr>
          <p:cNvPr id="2" name="Title 1">
            <a:extLst>
              <a:ext uri="{FF2B5EF4-FFF2-40B4-BE49-F238E27FC236}">
                <a16:creationId xmlns:a16="http://schemas.microsoft.com/office/drawing/2014/main" id="{64F00B0A-2B4B-4B52-A685-1A2C20A3C1D4}"/>
              </a:ext>
            </a:extLst>
          </p:cNvPr>
          <p:cNvSpPr>
            <a:spLocks noGrp="1"/>
          </p:cNvSpPr>
          <p:nvPr>
            <p:ph type="title"/>
          </p:nvPr>
        </p:nvSpPr>
        <p:spPr/>
        <p:txBody>
          <a:bodyPr/>
          <a:lstStyle/>
          <a:p>
            <a:pPr algn="ctr"/>
            <a:r>
              <a:rPr lang="en-US" kern="1200" dirty="0">
                <a:solidFill>
                  <a:schemeClr val="tx1"/>
                </a:solidFill>
                <a:latin typeface="+mj-lt"/>
                <a:ea typeface="+mj-ea"/>
                <a:cs typeface="+mj-cs"/>
              </a:rPr>
              <a:t>Exploratory Data Analysis</a:t>
            </a:r>
            <a:br>
              <a:rPr lang="en-US" kern="1200" dirty="0">
                <a:solidFill>
                  <a:schemeClr val="tx1"/>
                </a:solidFill>
                <a:latin typeface="+mj-lt"/>
                <a:ea typeface="+mj-ea"/>
                <a:cs typeface="+mj-cs"/>
              </a:rPr>
            </a:br>
            <a:r>
              <a:rPr lang="en-US" b="1" kern="1200" dirty="0">
                <a:solidFill>
                  <a:schemeClr val="tx1"/>
                </a:solidFill>
                <a:latin typeface="+mj-lt"/>
                <a:ea typeface="+mj-ea"/>
                <a:cs typeface="+mj-cs"/>
              </a:rPr>
              <a:t>Visualizations</a:t>
            </a:r>
            <a:endParaRPr lang="en-US" dirty="0"/>
          </a:p>
        </p:txBody>
      </p:sp>
      <p:pic>
        <p:nvPicPr>
          <p:cNvPr id="6" name="Picture 5">
            <a:extLst>
              <a:ext uri="{FF2B5EF4-FFF2-40B4-BE49-F238E27FC236}">
                <a16:creationId xmlns:a16="http://schemas.microsoft.com/office/drawing/2014/main" id="{3A324CE4-899E-440D-B460-F6187203DF32}"/>
              </a:ext>
            </a:extLst>
          </p:cNvPr>
          <p:cNvPicPr>
            <a:picLocks noChangeAspect="1"/>
          </p:cNvPicPr>
          <p:nvPr/>
        </p:nvPicPr>
        <p:blipFill>
          <a:blip r:embed="rId4"/>
          <a:stretch>
            <a:fillRect/>
          </a:stretch>
        </p:blipFill>
        <p:spPr>
          <a:xfrm>
            <a:off x="0" y="1712912"/>
            <a:ext cx="4492096" cy="2702102"/>
          </a:xfrm>
          <a:prstGeom prst="rect">
            <a:avLst/>
          </a:prstGeom>
        </p:spPr>
      </p:pic>
      <p:pic>
        <p:nvPicPr>
          <p:cNvPr id="8" name="Picture 7">
            <a:extLst>
              <a:ext uri="{FF2B5EF4-FFF2-40B4-BE49-F238E27FC236}">
                <a16:creationId xmlns:a16="http://schemas.microsoft.com/office/drawing/2014/main" id="{74BB103A-1F6C-4750-A958-FE3A4559D76A}"/>
              </a:ext>
            </a:extLst>
          </p:cNvPr>
          <p:cNvPicPr>
            <a:picLocks noChangeAspect="1"/>
          </p:cNvPicPr>
          <p:nvPr/>
        </p:nvPicPr>
        <p:blipFill>
          <a:blip r:embed="rId5"/>
          <a:stretch>
            <a:fillRect/>
          </a:stretch>
        </p:blipFill>
        <p:spPr>
          <a:xfrm>
            <a:off x="15346" y="4284662"/>
            <a:ext cx="4419425" cy="2568752"/>
          </a:xfrm>
          <a:prstGeom prst="rect">
            <a:avLst/>
          </a:prstGeom>
        </p:spPr>
      </p:pic>
      <p:pic>
        <p:nvPicPr>
          <p:cNvPr id="10" name="Picture 9">
            <a:extLst>
              <a:ext uri="{FF2B5EF4-FFF2-40B4-BE49-F238E27FC236}">
                <a16:creationId xmlns:a16="http://schemas.microsoft.com/office/drawing/2014/main" id="{0A5734B2-3EC9-49F7-98DE-DB9B8D9BDCB1}"/>
              </a:ext>
            </a:extLst>
          </p:cNvPr>
          <p:cNvPicPr>
            <a:picLocks noChangeAspect="1"/>
          </p:cNvPicPr>
          <p:nvPr/>
        </p:nvPicPr>
        <p:blipFill>
          <a:blip r:embed="rId6"/>
          <a:stretch>
            <a:fillRect/>
          </a:stretch>
        </p:blipFill>
        <p:spPr>
          <a:xfrm>
            <a:off x="8073195" y="1712912"/>
            <a:ext cx="4118806" cy="2756782"/>
          </a:xfrm>
          <a:prstGeom prst="rect">
            <a:avLst/>
          </a:prstGeom>
        </p:spPr>
      </p:pic>
      <p:pic>
        <p:nvPicPr>
          <p:cNvPr id="12" name="Picture 11">
            <a:extLst>
              <a:ext uri="{FF2B5EF4-FFF2-40B4-BE49-F238E27FC236}">
                <a16:creationId xmlns:a16="http://schemas.microsoft.com/office/drawing/2014/main" id="{4FECE28D-728E-465F-B195-82636FE1FCA4}"/>
              </a:ext>
            </a:extLst>
          </p:cNvPr>
          <p:cNvPicPr>
            <a:picLocks noChangeAspect="1"/>
          </p:cNvPicPr>
          <p:nvPr/>
        </p:nvPicPr>
        <p:blipFill>
          <a:blip r:embed="rId7"/>
          <a:stretch>
            <a:fillRect/>
          </a:stretch>
        </p:blipFill>
        <p:spPr>
          <a:xfrm>
            <a:off x="7919331" y="4415014"/>
            <a:ext cx="4272669" cy="2438400"/>
          </a:xfrm>
          <a:prstGeom prst="rect">
            <a:avLst/>
          </a:prstGeom>
        </p:spPr>
      </p:pic>
    </p:spTree>
    <p:extLst>
      <p:ext uri="{BB962C8B-B14F-4D97-AF65-F5344CB8AC3E}">
        <p14:creationId xmlns:p14="http://schemas.microsoft.com/office/powerpoint/2010/main" val="4012354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486</Words>
  <Application>Microsoft Office PowerPoint</Application>
  <PresentationFormat>Widescreen</PresentationFormat>
  <Paragraphs>51</Paragraphs>
  <Slides>15</Slides>
  <Notes>0</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Heart Disease Prediction with Machine Learning</vt:lpstr>
      <vt:lpstr>Overview </vt:lpstr>
      <vt:lpstr>Research Question </vt:lpstr>
      <vt:lpstr>Dataset Selection</vt:lpstr>
      <vt:lpstr>Methodology</vt:lpstr>
      <vt:lpstr>Data Wrangling</vt:lpstr>
      <vt:lpstr>Exploratory Data Analysis Correlation with Predictor (Target)</vt:lpstr>
      <vt:lpstr>Exploratory Data Analysis Visualizations</vt:lpstr>
      <vt:lpstr>Exploratory Data Analysis Visualizations</vt:lpstr>
      <vt:lpstr>Model Fitting Prepare for modeling</vt:lpstr>
      <vt:lpstr>Model Fitting  Logistic Regression</vt:lpstr>
      <vt:lpstr>Model Fitting  Decision Tree</vt:lpstr>
      <vt:lpstr>Model Fitting  Random Forest </vt:lpstr>
      <vt:lpstr>Visualization of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with Machine Learning</dc:title>
  <dc:creator>aritzi Piedras Silva</dc:creator>
  <cp:lastModifiedBy>aritzi Piedras Silva</cp:lastModifiedBy>
  <cp:revision>25</cp:revision>
  <dcterms:created xsi:type="dcterms:W3CDTF">2021-04-11T21:22:42Z</dcterms:created>
  <dcterms:modified xsi:type="dcterms:W3CDTF">2021-04-12T03:09:40Z</dcterms:modified>
</cp:coreProperties>
</file>